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9" r:id="rId4"/>
    <p:sldId id="271" r:id="rId5"/>
    <p:sldId id="264" r:id="rId6"/>
    <p:sldId id="265" r:id="rId7"/>
    <p:sldId id="263" r:id="rId8"/>
    <p:sldId id="266" r:id="rId9"/>
    <p:sldId id="267" r:id="rId10"/>
    <p:sldId id="268" r:id="rId11"/>
    <p:sldId id="269" r:id="rId12"/>
    <p:sldId id="270" r:id="rId13"/>
    <p:sldId id="261" r:id="rId14"/>
    <p:sldId id="262" r:id="rId15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00"/>
    <a:srgbClr val="FF1527"/>
    <a:srgbClr val="FFFF66"/>
    <a:srgbClr val="F45F00"/>
    <a:srgbClr val="FF9900"/>
    <a:srgbClr val="FE8100"/>
    <a:srgbClr val="CC6600"/>
    <a:srgbClr val="FFCCFF"/>
    <a:srgbClr val="CCEC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7313" autoAdjust="0"/>
  </p:normalViewPr>
  <p:slideViewPr>
    <p:cSldViewPr>
      <p:cViewPr>
        <p:scale>
          <a:sx n="66" d="100"/>
          <a:sy n="66" d="100"/>
        </p:scale>
        <p:origin x="978" y="8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2020/10/1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2020/10/1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0.tiff"/><Relationship Id="rId7" Type="http://schemas.openxmlformats.org/officeDocument/2006/relationships/image" Target="../media/image23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14.tiff"/><Relationship Id="rId4" Type="http://schemas.openxmlformats.org/officeDocument/2006/relationships/image" Target="../media/image21.tiff"/><Relationship Id="rId9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fld id="{48617A4E-1AA9-4E87-932F-921102FDA1B9}" type="slidenum">
              <a:rPr lang="en-US" altLang="ja-JP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828800"/>
            <a:ext cx="8763000" cy="1143000"/>
          </a:xfrm>
        </p:spPr>
        <p:txBody>
          <a:bodyPr/>
          <a:lstStyle/>
          <a:p>
            <a:pPr algn="ctr"/>
            <a:r>
              <a:rPr lang="en-US" altLang="ja-JP" sz="2800" b="0" dirty="0"/>
              <a:t>Development of Shelter Navigation with Considering Three Cs in the </a:t>
            </a:r>
            <a:r>
              <a:rPr lang="en-US" altLang="ja-JP" sz="2800" b="0" dirty="0" smtClean="0"/>
              <a:t>Corona Age</a:t>
            </a:r>
            <a:endParaRPr lang="en-US" altLang="ja-JP" sz="18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8600" y="3352800"/>
            <a:ext cx="8655756" cy="6096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ja-JP" b="1" dirty="0" err="1"/>
              <a:t>Hiroto</a:t>
            </a:r>
            <a:r>
              <a:rPr lang="en-US" altLang="ja-JP" b="1" dirty="0"/>
              <a:t> Nakada</a:t>
            </a:r>
            <a:endParaRPr lang="ja-JP" altLang="en-US" dirty="0"/>
          </a:p>
          <a:p>
            <a:pPr marL="0" indent="0" algn="ctr" eaLnBrk="1" hangingPunct="1">
              <a:buNone/>
            </a:pPr>
            <a:endParaRPr lang="en-US" altLang="ja-JP" dirty="0"/>
          </a:p>
          <a:p>
            <a:pPr marL="0" indent="0" algn="ctr" eaLnBrk="1" hangingPunct="1">
              <a:buNone/>
            </a:pPr>
            <a:r>
              <a:rPr lang="en-US" altLang="ja-JP" dirty="0"/>
              <a:t>(Conference)</a:t>
            </a:r>
            <a:endParaRPr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Conclusion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避難所での密の回避のためのアプリケーション</a:t>
            </a:r>
            <a:endParaRPr kumimoji="1" lang="en-US" altLang="ja-JP" dirty="0"/>
          </a:p>
          <a:p>
            <a:r>
              <a:rPr lang="ja-JP" altLang="en-US"/>
              <a:t>チェックイン機能の実装で効率化</a:t>
            </a:r>
            <a:endParaRPr lang="en-US" altLang="ja-JP" dirty="0"/>
          </a:p>
          <a:p>
            <a:r>
              <a:rPr kumimoji="1" lang="ja-JP" altLang="en-US"/>
              <a:t>私的な避難所の管理が可能</a:t>
            </a:r>
            <a:endParaRPr kumimoji="1" lang="en-US" altLang="ja-JP" dirty="0"/>
          </a:p>
          <a:p>
            <a:r>
              <a:rPr lang="ja-JP" altLang="en-US"/>
              <a:t>アプリケーションを人々に認知してもらうための行動が必要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444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76B5C-B8CC-B649-BE33-F8574A0A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謝辞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4CE734-B52F-744F-9C13-7F1230A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09" y="2276872"/>
            <a:ext cx="8382000" cy="5334000"/>
          </a:xfrm>
        </p:spPr>
        <p:txBody>
          <a:bodyPr/>
          <a:lstStyle/>
          <a:p>
            <a:r>
              <a:rPr lang="ja-JP" altLang="en-US" b="1"/>
              <a:t>神戸大学大学院システム情報学研究科　　</a:t>
            </a:r>
            <a:endParaRPr lang="en-US" altLang="ja-JP" b="1" dirty="0"/>
          </a:p>
          <a:p>
            <a:pPr lvl="1"/>
            <a:r>
              <a:rPr lang="ja-JP" altLang="en-US" b="1"/>
              <a:t>中村 匡秀　先生</a:t>
            </a:r>
            <a:endParaRPr lang="en-US" altLang="ja-JP" b="1" dirty="0"/>
          </a:p>
          <a:p>
            <a:pPr lvl="1"/>
            <a:r>
              <a:rPr lang="ja-JP" altLang="en-US" b="1"/>
              <a:t>室谷 敏生　様</a:t>
            </a:r>
            <a:endParaRPr lang="en-US" altLang="ja-JP" b="1" dirty="0"/>
          </a:p>
          <a:p>
            <a:pPr marL="457200" lvl="1" indent="0">
              <a:buNone/>
            </a:pPr>
            <a:endParaRPr lang="en" altLang="ja-JP" b="1" dirty="0"/>
          </a:p>
          <a:p>
            <a:r>
              <a:rPr lang="en" altLang="ja-JP" b="1" dirty="0"/>
              <a:t>JST</a:t>
            </a:r>
            <a:r>
              <a:rPr lang="ja-JP" altLang="en-US" b="1"/>
              <a:t>グローバルサイエンスキャンパス </a:t>
            </a:r>
            <a:r>
              <a:rPr lang="en" altLang="ja-JP" b="1" dirty="0"/>
              <a:t>ROOT</a:t>
            </a:r>
            <a:r>
              <a:rPr lang="ja-JP" altLang="en-US" b="1"/>
              <a:t>プログラム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E4433-B791-6143-BB3F-F2536682D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57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E249E-1B60-794B-B4D9-7125E025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B2547B-A497-CD4B-AE0B-17CBEEF8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924944"/>
            <a:ext cx="8382000" cy="5334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800" dirty="0"/>
              <a:t>Thank you for listening !</a:t>
            </a:r>
            <a:endParaRPr kumimoji="1" lang="ja-JP" altLang="en-US" sz="4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2BEE2-B339-A94B-A737-CD93A3B74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897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E774C-ABC9-134B-86E2-A19F623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5.</a:t>
            </a:r>
            <a:r>
              <a:rPr kumimoji="1" lang="ja-JP" altLang="en-US"/>
              <a:t>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94B0D2-D054-3D4D-A890-FAD15186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『Shelter Navi』</a:t>
            </a:r>
            <a:r>
              <a:rPr kumimoji="1" lang="ja-JP" altLang="en-US"/>
              <a:t>を開発する</a:t>
            </a:r>
            <a:endParaRPr kumimoji="1" lang="en-US" altLang="ja-JP" dirty="0"/>
          </a:p>
          <a:p>
            <a:pPr lvl="1"/>
            <a:r>
              <a:rPr kumimoji="1" lang="ja-JP" altLang="en-US"/>
              <a:t>自宅周辺の避難所を地図上に表示するとともに、避難所の混雑状況をリアルタイムで確認できるアプリケーション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8279C0-4279-D344-9DB1-2572C085B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F42A635-A5B0-8E44-9D3E-56AFE2906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298146"/>
            <a:ext cx="2088232" cy="21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8CF82-564D-5F44-96D1-67EC47F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</a:t>
            </a:r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757A2-74E9-3540-ABBE-E055A62B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機能</a:t>
            </a:r>
            <a:endParaRPr kumimoji="1" lang="en-US" altLang="ja-JP" dirty="0"/>
          </a:p>
          <a:p>
            <a:pPr lvl="1"/>
            <a:r>
              <a:rPr lang="ja-JP" altLang="en-US"/>
              <a:t>避難所の混雑状況の確認</a:t>
            </a:r>
            <a:endParaRPr lang="en-US" altLang="ja-JP" dirty="0"/>
          </a:p>
          <a:p>
            <a:pPr lvl="2"/>
            <a:r>
              <a:rPr lang="ja-JP" altLang="en-US"/>
              <a:t>リアルタイムの情報を確認可能</a:t>
            </a:r>
            <a:endParaRPr lang="en-US" altLang="ja-JP" dirty="0"/>
          </a:p>
          <a:p>
            <a:pPr lvl="2"/>
            <a:r>
              <a:rPr lang="ja-JP" altLang="en-US"/>
              <a:t>地図上に表示</a:t>
            </a:r>
            <a:endParaRPr lang="en-US" altLang="ja-JP" dirty="0"/>
          </a:p>
          <a:p>
            <a:pPr lvl="1"/>
            <a:r>
              <a:rPr lang="ja-JP" altLang="en-US"/>
              <a:t>チェックイン・チェックアウト機能</a:t>
            </a:r>
            <a:endParaRPr lang="en-US" altLang="ja-JP" dirty="0"/>
          </a:p>
          <a:p>
            <a:pPr lvl="2"/>
            <a:r>
              <a:rPr lang="ja-JP" altLang="en-US"/>
              <a:t>住民がどこに避難したかが確認可能</a:t>
            </a:r>
            <a:endParaRPr lang="en-US" altLang="ja-JP" dirty="0"/>
          </a:p>
          <a:p>
            <a:pPr lvl="2"/>
            <a:r>
              <a:rPr lang="ja-JP" altLang="en-US"/>
              <a:t>これにより避難所の収容率を計算（職員の入力作業不要）</a:t>
            </a:r>
            <a:endParaRPr lang="en-US" altLang="ja-JP" dirty="0"/>
          </a:p>
          <a:p>
            <a:pPr lvl="1"/>
            <a:r>
              <a:rPr kumimoji="1" lang="ja-JP" altLang="en-US"/>
              <a:t>私的な避難所（</a:t>
            </a:r>
            <a:r>
              <a:rPr lang="en-US" altLang="ja-JP" dirty="0"/>
              <a:t>Private Shelter)</a:t>
            </a:r>
            <a:r>
              <a:rPr kumimoji="1" lang="ja-JP" altLang="en-US"/>
              <a:t>の登録</a:t>
            </a:r>
            <a:endParaRPr kumimoji="1" lang="en-US" altLang="ja-JP" dirty="0"/>
          </a:p>
          <a:p>
            <a:pPr lvl="2"/>
            <a:r>
              <a:rPr lang="ja-JP" altLang="en-US"/>
              <a:t>新たな避難様式に対応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7A22E-6FC5-7942-BB2A-DA3E2E27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33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48600" cy="739552"/>
          </a:xfrm>
        </p:spPr>
        <p:txBody>
          <a:bodyPr/>
          <a:lstStyle/>
          <a:p>
            <a:r>
              <a:rPr kumimoji="1" lang="en-US" altLang="ja-JP" dirty="0"/>
              <a:t>Disaster Evacuation in Japan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災害</a:t>
            </a:r>
            <a:r>
              <a:rPr lang="ja-JP" altLang="en-US" dirty="0"/>
              <a:t>時</a:t>
            </a:r>
            <a:r>
              <a:rPr lang="ja-JP" altLang="en-US" dirty="0" smtClean="0"/>
              <a:t>の</a:t>
            </a:r>
            <a:r>
              <a:rPr lang="ja-JP" altLang="en-US" dirty="0" smtClean="0">
                <a:solidFill>
                  <a:srgbClr val="FF0000"/>
                </a:solidFill>
              </a:rPr>
              <a:t>逃げ遅れ</a:t>
            </a:r>
            <a:r>
              <a:rPr lang="ja-JP" altLang="en-US" dirty="0" smtClean="0"/>
              <a:t>による犠牲者が多い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「自分の</a:t>
            </a:r>
            <a:r>
              <a:rPr lang="ja-JP" altLang="en-US" dirty="0"/>
              <a:t>家</a:t>
            </a:r>
            <a:r>
              <a:rPr lang="ja-JP" altLang="en-US" dirty="0" smtClean="0"/>
              <a:t>は大丈夫」という避難意識の欠如</a:t>
            </a:r>
            <a:endParaRPr lang="en-US" altLang="ja-JP" dirty="0" smtClean="0"/>
          </a:p>
          <a:p>
            <a:pPr lvl="1"/>
            <a:r>
              <a:rPr lang="ja-JP" altLang="en-US" dirty="0"/>
              <a:t>災害時にどうすれば良いか</a:t>
            </a:r>
            <a:r>
              <a:rPr lang="ja-JP" altLang="en-US" dirty="0" smtClean="0"/>
              <a:t>わからない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どのタイミングで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どこに避難すれば</a:t>
            </a:r>
            <a:r>
              <a:rPr kumimoji="1" lang="ja-JP" altLang="en-US" dirty="0" smtClean="0"/>
              <a:t>よい？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kumimoji="1" lang="en-US" altLang="ja-JP" dirty="0" smtClean="0"/>
              <a:t>COVID-19 makes things worse</a:t>
            </a:r>
          </a:p>
          <a:p>
            <a:pPr lvl="1"/>
            <a:r>
              <a:rPr lang="en-US" altLang="ja-JP" dirty="0" smtClean="0"/>
              <a:t>Citizens </a:t>
            </a:r>
            <a:r>
              <a:rPr lang="en-US" altLang="ja-JP" dirty="0"/>
              <a:t>hesitate to evacuate 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Afraid of the risk of infection</a:t>
            </a:r>
            <a:endParaRPr lang="en-US" altLang="ja-JP" dirty="0"/>
          </a:p>
          <a:p>
            <a:pPr lvl="1"/>
            <a:r>
              <a:rPr lang="en-US" altLang="ja-JP" dirty="0"/>
              <a:t>The capacity of shelter is limited</a:t>
            </a:r>
          </a:p>
          <a:p>
            <a:pPr lvl="2"/>
            <a:r>
              <a:rPr lang="en-US" altLang="ja-JP" dirty="0" smtClean="0"/>
              <a:t>Government wants to avoid 3C</a:t>
            </a:r>
          </a:p>
          <a:p>
            <a:pPr lvl="2"/>
            <a:r>
              <a:rPr lang="en-US" altLang="ja-JP" dirty="0"/>
              <a:t>S</a:t>
            </a:r>
            <a:r>
              <a:rPr lang="en-US" altLang="ja-JP" dirty="0" smtClean="0"/>
              <a:t>helters may refuse to accept people*</a:t>
            </a:r>
          </a:p>
          <a:p>
            <a:pPr lvl="2"/>
            <a:endParaRPr lang="en-US" altLang="ja-JP" dirty="0" smtClean="0"/>
          </a:p>
          <a:p>
            <a:pPr marL="0" indent="0">
              <a:buNone/>
            </a:pPr>
            <a:r>
              <a:rPr lang="en-US" altLang="ja-JP" dirty="0" smtClean="0"/>
              <a:t>How should the disaster evacuation </a:t>
            </a:r>
            <a:br>
              <a:rPr lang="en-US" altLang="ja-JP" dirty="0" smtClean="0"/>
            </a:br>
            <a:r>
              <a:rPr lang="en-US" altLang="ja-JP" dirty="0" smtClean="0"/>
              <a:t>in the corona age should be?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22089" r="12600" b="-118"/>
          <a:stretch/>
        </p:blipFill>
        <p:spPr>
          <a:xfrm>
            <a:off x="5868144" y="3289124"/>
            <a:ext cx="3161563" cy="33551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33363" y="66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latin typeface="+mj-lt"/>
              </a:rPr>
              <a:t>*Source: Mainichi </a:t>
            </a:r>
            <a:r>
              <a:rPr lang="en-US" altLang="ja-JP" sz="1200" dirty="0" err="1" smtClean="0">
                <a:latin typeface="+mj-lt"/>
              </a:rPr>
              <a:t>Shinbun</a:t>
            </a:r>
            <a:r>
              <a:rPr lang="en-US" altLang="ja-JP" sz="1200" dirty="0" smtClean="0">
                <a:latin typeface="+mj-lt"/>
              </a:rPr>
              <a:t> </a:t>
            </a:r>
            <a:r>
              <a:rPr kumimoji="1" lang="en-US" altLang="ja-JP" sz="1200" dirty="0" smtClean="0">
                <a:latin typeface="+mj-lt"/>
              </a:rPr>
              <a:t>2020-09-07</a:t>
            </a:r>
            <a:endParaRPr kumimoji="1" lang="ja-JP" altLang="en-US" sz="1200" dirty="0" smtClean="0">
              <a:latin typeface="+mj-l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63" y="996601"/>
            <a:ext cx="3101311" cy="20661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933363" y="3020503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 smtClean="0">
                <a:latin typeface="+mj-lt"/>
              </a:rPr>
              <a:t>*Source: CWMD, Kumamoto Univ. 2020-07</a:t>
            </a:r>
            <a:endParaRPr kumimoji="1" lang="ja-JP" altLang="en-US" sz="1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71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A1051-CE86-CE47-84D5-0BCE2A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Actions by Local </a:t>
            </a:r>
            <a:r>
              <a:rPr lang="en-US" altLang="ja-JP" dirty="0" smtClean="0"/>
              <a:t>Governments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AEDBB-0A3D-1E48-B0BB-5908C44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Develop corona-aware strategies for evacuation shelters</a:t>
            </a:r>
          </a:p>
          <a:p>
            <a:pPr lvl="1"/>
            <a:r>
              <a:rPr lang="ja-JP" altLang="en-US" dirty="0" smtClean="0"/>
              <a:t>新た</a:t>
            </a:r>
            <a:r>
              <a:rPr lang="ja-JP" altLang="en-US" dirty="0"/>
              <a:t>な</a:t>
            </a:r>
            <a:r>
              <a:rPr lang="ja-JP" altLang="en-US" dirty="0" smtClean="0"/>
              <a:t>避難所</a:t>
            </a:r>
            <a:r>
              <a:rPr lang="ja-JP" altLang="en-US" dirty="0"/>
              <a:t>設置</a:t>
            </a:r>
            <a:r>
              <a:rPr lang="ja-JP" altLang="en-US" dirty="0" smtClean="0"/>
              <a:t>ガイドラインの作成</a:t>
            </a:r>
            <a:endParaRPr lang="en-US" altLang="ja-JP" dirty="0"/>
          </a:p>
          <a:p>
            <a:pPr lvl="2"/>
            <a:r>
              <a:rPr lang="ja-JP" altLang="en-US" dirty="0" smtClean="0"/>
              <a:t>密を避けるレイアウト，検温，問診，電話による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避難呼びかけ，</a:t>
            </a:r>
            <a:r>
              <a:rPr lang="ja-JP" altLang="en-US" dirty="0" smtClean="0"/>
              <a:t>感染者の扱い，安否確認，</a:t>
            </a:r>
            <a:r>
              <a:rPr lang="en-US" altLang="ja-JP" dirty="0" smtClean="0"/>
              <a:t>etc…</a:t>
            </a:r>
            <a:endParaRPr lang="en-US" altLang="ja-JP" dirty="0"/>
          </a:p>
          <a:p>
            <a:pPr lvl="1"/>
            <a:r>
              <a:rPr lang="en-US" altLang="ja-JP" dirty="0" smtClean="0"/>
              <a:t>ICT</a:t>
            </a:r>
            <a:r>
              <a:rPr lang="ja-JP" altLang="en-US" dirty="0" smtClean="0"/>
              <a:t>による避難所の混雑状況配信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混雑状況配信アプリ</a:t>
            </a:r>
            <a:r>
              <a:rPr lang="en-US" altLang="ja-JP" dirty="0"/>
              <a:t>『VACAN</a:t>
            </a:r>
            <a:r>
              <a:rPr lang="en-US" altLang="ja-JP" dirty="0" smtClean="0"/>
              <a:t>』 </a:t>
            </a:r>
            <a:r>
              <a:rPr lang="ja-JP" altLang="en-US" dirty="0" smtClean="0"/>
              <a:t>を活用</a:t>
            </a:r>
            <a:r>
              <a:rPr lang="en-US" altLang="ja-JP" dirty="0"/>
              <a:t>(</a:t>
            </a:r>
            <a:r>
              <a:rPr lang="ja-JP" altLang="en-US" dirty="0"/>
              <a:t>宮崎日南市</a:t>
            </a:r>
            <a:r>
              <a:rPr lang="en-US" altLang="ja-JP" dirty="0"/>
              <a:t>)</a:t>
            </a:r>
            <a:endParaRPr lang="en-US" altLang="ja-JP" dirty="0"/>
          </a:p>
          <a:p>
            <a:pPr lvl="2"/>
            <a:r>
              <a:rPr lang="ja-JP" altLang="en-US" dirty="0"/>
              <a:t>各避難所で職員が混雑状況を</a:t>
            </a:r>
            <a:r>
              <a:rPr lang="ja-JP" altLang="en-US" dirty="0" smtClean="0"/>
              <a:t>手入力</a:t>
            </a:r>
            <a:endParaRPr lang="en-US" altLang="ja-JP" dirty="0" smtClean="0"/>
          </a:p>
          <a:p>
            <a:r>
              <a:rPr lang="en-US" altLang="ja-JP" dirty="0" smtClean="0"/>
              <a:t>Problem</a:t>
            </a:r>
            <a:r>
              <a:rPr lang="ja-JP" altLang="en-US" dirty="0" smtClean="0"/>
              <a:t>： 完全に自治体任せになっている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自治体職員</a:t>
            </a:r>
            <a:r>
              <a:rPr lang="ja-JP" altLang="en-US" dirty="0"/>
              <a:t>の負担が</a:t>
            </a:r>
            <a:r>
              <a:rPr lang="ja-JP" altLang="en-US" dirty="0" smtClean="0"/>
              <a:t>激増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避難者，避難所が増えると手に負えなくなる</a:t>
            </a:r>
            <a:endParaRPr lang="en-US" altLang="ja-JP" dirty="0" smtClean="0"/>
          </a:p>
          <a:p>
            <a:pPr lvl="2"/>
            <a:endParaRPr lang="en-US" altLang="ja-JP" dirty="0" smtClean="0"/>
          </a:p>
          <a:p>
            <a:pPr marL="400050"/>
            <a:r>
              <a:rPr lang="en-US" altLang="ja-JP" dirty="0" smtClean="0"/>
              <a:t>Research Question</a:t>
            </a:r>
          </a:p>
          <a:p>
            <a:pPr marL="800100" lvl="1"/>
            <a:r>
              <a:rPr lang="ja-JP" altLang="en-US" dirty="0" smtClean="0">
                <a:solidFill>
                  <a:srgbClr val="FF0000"/>
                </a:solidFill>
              </a:rPr>
              <a:t>住民</a:t>
            </a:r>
            <a:r>
              <a:rPr lang="ja-JP" altLang="en-US" dirty="0" smtClean="0">
                <a:solidFill>
                  <a:srgbClr val="FF0000"/>
                </a:solidFill>
              </a:rPr>
              <a:t>の</a:t>
            </a:r>
            <a:r>
              <a:rPr lang="ja-JP" altLang="en-US" dirty="0" smtClean="0">
                <a:solidFill>
                  <a:srgbClr val="FF0000"/>
                </a:solidFill>
              </a:rPr>
              <a:t>自助</a:t>
            </a:r>
            <a:r>
              <a:rPr lang="ja-JP" altLang="en-US" dirty="0"/>
              <a:t>に</a:t>
            </a:r>
            <a:r>
              <a:rPr lang="ja-JP" altLang="en-US" dirty="0" smtClean="0"/>
              <a:t>よって適切</a:t>
            </a:r>
            <a:r>
              <a:rPr lang="ja-JP" altLang="en-US" dirty="0"/>
              <a:t>な</a:t>
            </a:r>
            <a:r>
              <a:rPr lang="ja-JP" altLang="en-US" dirty="0" smtClean="0"/>
              <a:t>避難所を探し避難できないか？</a:t>
            </a:r>
            <a:endParaRPr lang="en-US" altLang="ja-JP" dirty="0" smtClean="0"/>
          </a:p>
          <a:p>
            <a:pPr marL="1200150" lvl="2"/>
            <a:r>
              <a:rPr lang="ja-JP" altLang="en-US" dirty="0" smtClean="0"/>
              <a:t>自治体職員に負担をかけずに，住民が避難所の</a:t>
            </a:r>
            <a:r>
              <a:rPr lang="ja-JP" altLang="en-US" dirty="0"/>
              <a:t>混雑</a:t>
            </a:r>
            <a:r>
              <a:rPr lang="ja-JP" altLang="en-US" dirty="0" smtClean="0"/>
              <a:t>を</a:t>
            </a:r>
            <a:r>
              <a:rPr lang="ja-JP" altLang="en-US" dirty="0" smtClean="0"/>
              <a:t>把握</a:t>
            </a:r>
            <a:endParaRPr lang="en-US" altLang="ja-JP" dirty="0" smtClean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57D3A0-B398-3246-9135-EC71022A9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3566" t="16529" r="33274"/>
          <a:stretch/>
        </p:blipFill>
        <p:spPr>
          <a:xfrm>
            <a:off x="6778472" y="1522566"/>
            <a:ext cx="1796556" cy="1999505"/>
          </a:xfrm>
          <a:prstGeom prst="rect">
            <a:avLst/>
          </a:prstGeom>
        </p:spPr>
      </p:pic>
      <p:pic>
        <p:nvPicPr>
          <p:cNvPr id="1026" name="Picture 2" descr="電話対応に追われる会社員のイラスト（女性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13" y="3773948"/>
            <a:ext cx="1167318" cy="12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忙しいビジネスマン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87" y="3721108"/>
            <a:ext cx="1266557" cy="12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2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CAD538A-3E5E-0A46-A109-D2335AE31525}"/>
              </a:ext>
            </a:extLst>
          </p:cNvPr>
          <p:cNvSpPr/>
          <p:nvPr/>
        </p:nvSpPr>
        <p:spPr>
          <a:xfrm>
            <a:off x="4499992" y="3933056"/>
            <a:ext cx="4567808" cy="2543944"/>
          </a:xfrm>
          <a:prstGeom prst="roundRect">
            <a:avLst/>
          </a:prstGeom>
          <a:solidFill>
            <a:srgbClr val="FE8100">
              <a:alpha val="23137"/>
            </a:srgbClr>
          </a:solidFill>
          <a:ln>
            <a:solidFill>
              <a:srgbClr val="FE8100">
                <a:alpha val="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BBF1B85-9BD1-CD45-9199-EFD3F4D646E0}"/>
              </a:ext>
            </a:extLst>
          </p:cNvPr>
          <p:cNvSpPr/>
          <p:nvPr/>
        </p:nvSpPr>
        <p:spPr>
          <a:xfrm>
            <a:off x="7762874" y="4179776"/>
            <a:ext cx="1263397" cy="2002160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kumimoji="1" lang="ja-JP" altLang="en-US" sz="1800"/>
              <a:t>自治体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66B89-0FA4-4F4B-A577-67CFBC8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研究の目的</a:t>
            </a:r>
            <a:endParaRPr lang="en-US" altLang="ja-JP" dirty="0" smtClean="0"/>
          </a:p>
          <a:p>
            <a:pPr lvl="1"/>
            <a:r>
              <a:rPr lang="ja-JP" altLang="en-US" dirty="0" smtClean="0">
                <a:solidFill>
                  <a:srgbClr val="FF0000"/>
                </a:solidFill>
              </a:rPr>
              <a:t>住民</a:t>
            </a:r>
            <a:r>
              <a:rPr lang="ja-JP" altLang="en-US" dirty="0">
                <a:solidFill>
                  <a:srgbClr val="FF0000"/>
                </a:solidFill>
              </a:rPr>
              <a:t>の自助</a:t>
            </a:r>
            <a:r>
              <a:rPr lang="ja-JP" altLang="en-US" dirty="0"/>
              <a:t>に</a:t>
            </a:r>
            <a:r>
              <a:rPr lang="ja-JP" altLang="en-US" dirty="0" smtClean="0"/>
              <a:t>よって，避難所</a:t>
            </a:r>
            <a:r>
              <a:rPr lang="ja-JP" altLang="en-US" dirty="0"/>
              <a:t>の密の形成を回避</a:t>
            </a:r>
            <a:r>
              <a:rPr lang="ja-JP" altLang="en-US" dirty="0" smtClean="0"/>
              <a:t>しつつ，安全</a:t>
            </a:r>
            <a:r>
              <a:rPr lang="ja-JP" altLang="en-US" dirty="0"/>
              <a:t>かつスムーズな避難を実現する</a:t>
            </a:r>
            <a:r>
              <a:rPr lang="ja-JP" altLang="en-US" dirty="0" smtClean="0"/>
              <a:t>こと</a:t>
            </a:r>
            <a:endParaRPr lang="en-US" altLang="ja-JP" dirty="0"/>
          </a:p>
          <a:p>
            <a:r>
              <a:rPr kumimoji="1" lang="ja-JP" altLang="en-US" dirty="0" smtClean="0"/>
              <a:t>アプローチ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ICT</a:t>
            </a:r>
            <a:r>
              <a:rPr kumimoji="1" lang="ja-JP" altLang="en-US" dirty="0" smtClean="0"/>
              <a:t>を活用した避難所</a:t>
            </a:r>
            <a:r>
              <a:rPr kumimoji="1" lang="ja-JP" altLang="en-US" dirty="0"/>
              <a:t>ナビゲーションアプリ</a:t>
            </a:r>
            <a:r>
              <a:rPr kumimoji="1" lang="en-US" altLang="ja-JP" dirty="0"/>
              <a:t>『Shelter Navi』</a:t>
            </a:r>
            <a:r>
              <a:rPr kumimoji="1" lang="ja-JP" altLang="en-US" smtClean="0"/>
              <a:t>を開発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住民が自ら避難所とその混雑状況をスマホで確認し避難する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住民のチェックインにより，システムが避難者を自動記録・計測する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住民のユースケース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U1: </a:t>
            </a:r>
            <a:r>
              <a:rPr kumimoji="1" lang="ja-JP" altLang="en-US" dirty="0" smtClean="0"/>
              <a:t>世帯</a:t>
            </a:r>
            <a:r>
              <a:rPr kumimoji="1" lang="ja-JP" altLang="en-US" dirty="0"/>
              <a:t>情報の登録</a:t>
            </a:r>
            <a:endParaRPr kumimoji="1" lang="en-US" altLang="ja-JP" dirty="0"/>
          </a:p>
          <a:p>
            <a:pPr lvl="2"/>
            <a:r>
              <a:rPr lang="en-US" altLang="ja-JP" dirty="0" smtClean="0"/>
              <a:t>U2: </a:t>
            </a:r>
            <a:r>
              <a:rPr lang="ja-JP" altLang="en-US" dirty="0" smtClean="0"/>
              <a:t>避難所</a:t>
            </a:r>
            <a:r>
              <a:rPr lang="ja-JP" altLang="en-US" dirty="0"/>
              <a:t>の検索・状態確認</a:t>
            </a:r>
            <a:endParaRPr lang="en-US" altLang="ja-JP" dirty="0"/>
          </a:p>
          <a:p>
            <a:pPr lvl="2"/>
            <a:r>
              <a:rPr kumimoji="1" lang="en-US" altLang="ja-JP" dirty="0" smtClean="0"/>
              <a:t>U3: </a:t>
            </a:r>
            <a:r>
              <a:rPr kumimoji="1" lang="ja-JP" altLang="en-US" dirty="0" smtClean="0"/>
              <a:t>チェックイン</a:t>
            </a:r>
            <a:r>
              <a:rPr kumimoji="1" lang="ja-JP" altLang="en-US" dirty="0"/>
              <a:t>・チェックアウト</a:t>
            </a:r>
            <a:endParaRPr kumimoji="1" lang="en-US" altLang="ja-JP" dirty="0"/>
          </a:p>
          <a:p>
            <a:pPr lvl="2"/>
            <a:r>
              <a:rPr lang="en-US" altLang="ja-JP" dirty="0" smtClean="0"/>
              <a:t>U4: </a:t>
            </a:r>
            <a:r>
              <a:rPr lang="ja-JP" altLang="en-US" dirty="0" smtClean="0"/>
              <a:t>私的</a:t>
            </a:r>
            <a:r>
              <a:rPr lang="ja-JP" altLang="en-US" dirty="0"/>
              <a:t>避難所の管理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自治体のユースケース</a:t>
            </a:r>
            <a:endParaRPr kumimoji="1" lang="en-US" altLang="ja-JP" dirty="0"/>
          </a:p>
          <a:p>
            <a:pPr lvl="2"/>
            <a:r>
              <a:rPr lang="en-US" altLang="ja-JP" dirty="0" smtClean="0"/>
              <a:t>G1: </a:t>
            </a:r>
            <a:r>
              <a:rPr lang="ja-JP" altLang="en-US" dirty="0" smtClean="0"/>
              <a:t>避難所</a:t>
            </a:r>
            <a:r>
              <a:rPr lang="ja-JP" altLang="en-US" dirty="0"/>
              <a:t>の登録</a:t>
            </a:r>
            <a:endParaRPr lang="en-US" altLang="ja-JP" dirty="0"/>
          </a:p>
          <a:p>
            <a:pPr lvl="2"/>
            <a:r>
              <a:rPr kumimoji="1" lang="en-US" altLang="ja-JP" dirty="0" smtClean="0"/>
              <a:t>G2: </a:t>
            </a:r>
            <a:r>
              <a:rPr kumimoji="1" lang="ja-JP" altLang="en-US" dirty="0" smtClean="0"/>
              <a:t>状況</a:t>
            </a:r>
            <a:r>
              <a:rPr kumimoji="1" lang="ja-JP" altLang="en-US" dirty="0"/>
              <a:t>の確認</a:t>
            </a:r>
            <a:endParaRPr kumimoji="1" lang="en-US" altLang="ja-JP" dirty="0"/>
          </a:p>
          <a:p>
            <a:pPr lvl="2"/>
            <a:r>
              <a:rPr lang="en-US" altLang="ja-JP" dirty="0" smtClean="0"/>
              <a:t>G3: </a:t>
            </a:r>
            <a:r>
              <a:rPr lang="ja-JP" altLang="en-US" dirty="0" smtClean="0"/>
              <a:t>住民</a:t>
            </a:r>
            <a:r>
              <a:rPr lang="ja-JP" altLang="en-US" dirty="0"/>
              <a:t>の安否確認</a:t>
            </a:r>
            <a:endParaRPr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03C864-FB7D-2448-AA70-985026698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997E326-ED66-D047-9A33-1D7FA0496AF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Research Goal and Approach</a:t>
            </a:r>
            <a:endParaRPr lang="ja-JP" altLang="en-US" kern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7C399C8-9E46-E640-AEBA-FA3BFC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985" y="4348265"/>
            <a:ext cx="890606" cy="8906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E6C4707-ACB9-4749-BFC3-C73CB9E1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655" y="4831668"/>
            <a:ext cx="890606" cy="890606"/>
          </a:xfrm>
          <a:prstGeom prst="rect">
            <a:avLst/>
          </a:prstGeom>
        </p:spPr>
      </p:pic>
      <p:sp>
        <p:nvSpPr>
          <p:cNvPr id="13" name="円/楕円 12">
            <a:extLst>
              <a:ext uri="{FF2B5EF4-FFF2-40B4-BE49-F238E27FC236}">
                <a16:creationId xmlns:a16="http://schemas.microsoft.com/office/drawing/2014/main" id="{1B5B7EA0-94A3-6C4E-AEBD-9EFEDCC4FF28}"/>
              </a:ext>
            </a:extLst>
          </p:cNvPr>
          <p:cNvSpPr/>
          <p:nvPr/>
        </p:nvSpPr>
        <p:spPr>
          <a:xfrm>
            <a:off x="4210037" y="4179776"/>
            <a:ext cx="1263397" cy="2002160"/>
          </a:xfrm>
          <a:prstGeom prst="ellipse">
            <a:avLst/>
          </a:prstGeom>
          <a:solidFill>
            <a:srgbClr val="00B050">
              <a:alpha val="5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r>
              <a:rPr lang="ja-JP" altLang="en-US" sz="1800"/>
              <a:t>住民</a:t>
            </a:r>
            <a:endParaRPr kumimoji="1" lang="ja-JP" altLang="en-US" sz="1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833D69C-02D0-0242-ABA4-E706F2C6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2951" y="4520220"/>
            <a:ext cx="1079778" cy="911730"/>
          </a:xfrm>
          <a:prstGeom prst="rect">
            <a:avLst/>
          </a:prstGeom>
        </p:spPr>
      </p:pic>
      <p:sp>
        <p:nvSpPr>
          <p:cNvPr id="15" name="ストライプ矢印 14">
            <a:extLst>
              <a:ext uri="{FF2B5EF4-FFF2-40B4-BE49-F238E27FC236}">
                <a16:creationId xmlns:a16="http://schemas.microsoft.com/office/drawing/2014/main" id="{05376664-1022-A046-9620-CF9995580B84}"/>
              </a:ext>
            </a:extLst>
          </p:cNvPr>
          <p:cNvSpPr/>
          <p:nvPr/>
        </p:nvSpPr>
        <p:spPr>
          <a:xfrm>
            <a:off x="5481371" y="5042374"/>
            <a:ext cx="459431" cy="388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ストライプ矢印 15">
            <a:extLst>
              <a:ext uri="{FF2B5EF4-FFF2-40B4-BE49-F238E27FC236}">
                <a16:creationId xmlns:a16="http://schemas.microsoft.com/office/drawing/2014/main" id="{A687C911-7F57-BE49-9E5E-028C4486F104}"/>
              </a:ext>
            </a:extLst>
          </p:cNvPr>
          <p:cNvSpPr/>
          <p:nvPr/>
        </p:nvSpPr>
        <p:spPr>
          <a:xfrm rot="10800000">
            <a:off x="7261940" y="5065373"/>
            <a:ext cx="459431" cy="388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74" y="4483818"/>
            <a:ext cx="1452760" cy="151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0C792AF-D467-FD44-99C5-FB97F18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06" y="4888114"/>
            <a:ext cx="1224136" cy="12953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E7F3BA9-7152-E743-BE4D-5EEF39F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住民が利用する機能（住民ユースケース）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25E4B8-E180-744E-96CB-B46889BE8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ユーザー登録</a:t>
            </a:r>
            <a:endParaRPr kumimoji="1" lang="en-US" altLang="ja-JP" dirty="0"/>
          </a:p>
          <a:p>
            <a:r>
              <a:rPr kumimoji="1" lang="ja-JP" altLang="en-US"/>
              <a:t>避難所の確認（検索・状態の確認）</a:t>
            </a:r>
            <a:endParaRPr kumimoji="1" lang="en-US" altLang="ja-JP" dirty="0"/>
          </a:p>
          <a:p>
            <a:r>
              <a:rPr kumimoji="1" lang="ja-JP" altLang="en-US"/>
              <a:t>チェックイン・チェックアウト</a:t>
            </a:r>
            <a:endParaRPr kumimoji="1" lang="en-US" altLang="ja-JP" dirty="0"/>
          </a:p>
          <a:p>
            <a:r>
              <a:rPr lang="ja-JP" altLang="en-US"/>
              <a:t>その他</a:t>
            </a:r>
            <a:endParaRPr lang="en-US" altLang="ja-JP" dirty="0"/>
          </a:p>
          <a:p>
            <a:pPr lvl="1"/>
            <a:r>
              <a:rPr lang="en-US" altLang="ja-JP" dirty="0"/>
              <a:t>Private Shelter</a:t>
            </a:r>
            <a:r>
              <a:rPr lang="ja-JP" altLang="en-US"/>
              <a:t>（私的な避難所）の登録・管理</a:t>
            </a:r>
            <a:endParaRPr lang="en-US" altLang="ja-JP" dirty="0"/>
          </a:p>
          <a:p>
            <a:pPr lvl="1"/>
            <a:r>
              <a:rPr lang="ja-JP" altLang="en-US"/>
              <a:t>自治体の災害情報を見る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EF649-1B0E-1748-B2F2-6555D051C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4A27D2-061A-F94F-858D-D93B4363E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20" y="3729875"/>
            <a:ext cx="908767" cy="124534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618DCA3-7610-AD47-9497-8760C4A2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146" y="4328149"/>
            <a:ext cx="877509" cy="120251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216" y="3859553"/>
            <a:ext cx="1651305" cy="195420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10603D-EF9F-B24C-803C-6B84D1F7C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535" y="2576216"/>
            <a:ext cx="1524182" cy="175193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56AC7F0-98FA-4140-98BC-E8BE97875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7274" y="3443215"/>
            <a:ext cx="1492067" cy="1305559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ACD355C-816F-BA4E-8ABE-27EDCA733E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46" t="48368" r="2579" b="13654"/>
          <a:stretch/>
        </p:blipFill>
        <p:spPr>
          <a:xfrm>
            <a:off x="6452625" y="5238245"/>
            <a:ext cx="1414476" cy="115103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7336E2D-0CD6-5940-A3BC-1167461C5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5270" y="4000574"/>
            <a:ext cx="1589467" cy="1497630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6333A1FC-6BDD-DD41-B1B7-D79C83840012}"/>
              </a:ext>
            </a:extLst>
          </p:cNvPr>
          <p:cNvSpPr/>
          <p:nvPr/>
        </p:nvSpPr>
        <p:spPr>
          <a:xfrm>
            <a:off x="1756842" y="4077072"/>
            <a:ext cx="1086966" cy="142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ユーザー登録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5010C90-3D4D-7A42-B851-D5DAA06F1AD7}"/>
              </a:ext>
            </a:extLst>
          </p:cNvPr>
          <p:cNvCxnSpPr>
            <a:cxnSpLocks/>
          </p:cNvCxnSpPr>
          <p:nvPr/>
        </p:nvCxnSpPr>
        <p:spPr>
          <a:xfrm flipV="1">
            <a:off x="4083885" y="3452182"/>
            <a:ext cx="1835901" cy="1042294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5F678CD2-91AD-9945-85C9-267E13485680}"/>
              </a:ext>
            </a:extLst>
          </p:cNvPr>
          <p:cNvCxnSpPr>
            <a:cxnSpLocks/>
          </p:cNvCxnSpPr>
          <p:nvPr/>
        </p:nvCxnSpPr>
        <p:spPr>
          <a:xfrm flipV="1">
            <a:off x="4082169" y="4143060"/>
            <a:ext cx="1837617" cy="65278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8D140515-BE8E-6D43-BA1C-237D1BCA827C}"/>
              </a:ext>
            </a:extLst>
          </p:cNvPr>
          <p:cNvCxnSpPr>
            <a:cxnSpLocks/>
          </p:cNvCxnSpPr>
          <p:nvPr/>
        </p:nvCxnSpPr>
        <p:spPr>
          <a:xfrm>
            <a:off x="4094410" y="4975222"/>
            <a:ext cx="1825376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2657C29C-5B64-F749-A6A3-7EBEE5BBFD22}"/>
              </a:ext>
            </a:extLst>
          </p:cNvPr>
          <p:cNvCxnSpPr>
            <a:cxnSpLocks/>
          </p:cNvCxnSpPr>
          <p:nvPr/>
        </p:nvCxnSpPr>
        <p:spPr>
          <a:xfrm>
            <a:off x="4083885" y="5255789"/>
            <a:ext cx="1835901" cy="445303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66C84-15D2-E84B-B4B9-DD0D72D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457200"/>
            <a:ext cx="8122096" cy="533400"/>
          </a:xfrm>
        </p:spPr>
        <p:txBody>
          <a:bodyPr/>
          <a:lstStyle/>
          <a:p>
            <a:r>
              <a:rPr kumimoji="1" lang="ja-JP" altLang="en-US"/>
              <a:t>自治体が利用する機能（自治体ユースケース）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293117-736D-2F49-84CF-248FE195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担当者の登録</a:t>
            </a:r>
            <a:endParaRPr kumimoji="1" lang="en-US" altLang="ja-JP" dirty="0"/>
          </a:p>
          <a:p>
            <a:r>
              <a:rPr kumimoji="1" lang="ja-JP" altLang="en-US"/>
              <a:t>避難所の管理（登録・確認・状態更新・削除）</a:t>
            </a:r>
            <a:endParaRPr kumimoji="1" lang="en-US" altLang="ja-JP" dirty="0"/>
          </a:p>
          <a:p>
            <a:r>
              <a:rPr kumimoji="1" lang="ja-JP" altLang="en-US"/>
              <a:t>状況の確認をする（現在の混み具合・チェックイン住民リスト）</a:t>
            </a:r>
            <a:endParaRPr kumimoji="1" lang="en-US" altLang="ja-JP" dirty="0"/>
          </a:p>
          <a:p>
            <a:r>
              <a:rPr kumimoji="1" lang="ja-JP" altLang="en-US"/>
              <a:t>住民の安否確認をする（要請があった住民の安否確認）</a:t>
            </a:r>
            <a:endParaRPr kumimoji="1" lang="en-US" altLang="ja-JP" dirty="0"/>
          </a:p>
          <a:p>
            <a:r>
              <a:rPr lang="ja-JP" altLang="en-US"/>
              <a:t>その他</a:t>
            </a:r>
            <a:endParaRPr lang="en-US" altLang="ja-JP" dirty="0"/>
          </a:p>
          <a:p>
            <a:pPr lvl="1"/>
            <a:r>
              <a:rPr lang="ja-JP" altLang="en-US"/>
              <a:t>住民のチェックインの代行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AE9FC2-A9E3-A443-B9EB-A55DC9E7B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CF42C9A-A646-BB48-BBCE-239D6359C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3645024"/>
            <a:ext cx="1443587" cy="255753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074B10C-F576-154D-B511-8FCE81AD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28" y="3967898"/>
            <a:ext cx="1389768" cy="15674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A435AA4-B993-0C45-A8AC-6E3D11AD8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902089"/>
            <a:ext cx="1285035" cy="144928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7CA6760-954F-C644-AB42-E013E1EB5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832" y="3967898"/>
            <a:ext cx="1773634" cy="2098975"/>
          </a:xfrm>
          <a:prstGeom prst="rect">
            <a:avLst/>
          </a:prstGeom>
        </p:spPr>
      </p:pic>
      <p:sp>
        <p:nvSpPr>
          <p:cNvPr id="9" name="右矢印 8">
            <a:extLst>
              <a:ext uri="{FF2B5EF4-FFF2-40B4-BE49-F238E27FC236}">
                <a16:creationId xmlns:a16="http://schemas.microsoft.com/office/drawing/2014/main" id="{4CBFFC19-C14B-EA47-9C54-7640B0BE42DE}"/>
              </a:ext>
            </a:extLst>
          </p:cNvPr>
          <p:cNvSpPr/>
          <p:nvPr/>
        </p:nvSpPr>
        <p:spPr>
          <a:xfrm>
            <a:off x="2194908" y="4281138"/>
            <a:ext cx="1086966" cy="142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担当者</a:t>
            </a:r>
            <a:endParaRPr kumimoji="1" lang="en-US" altLang="ja-JP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登録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87871E4-B14F-9943-85AD-511BF50F27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6703" y="2913212"/>
            <a:ext cx="1540610" cy="154061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02FAE31F-A04D-934E-AF31-9268829A6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6439" y="5225734"/>
            <a:ext cx="1270000" cy="104140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34E1C51-4AC6-164A-B534-08E73EA1F9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9436" y="5549900"/>
            <a:ext cx="1270000" cy="10414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DEDC425-3DC5-4D44-999F-39B757198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8905" y="3749277"/>
            <a:ext cx="1991840" cy="1800623"/>
          </a:xfrm>
          <a:prstGeom prst="rect">
            <a:avLst/>
          </a:prstGeom>
        </p:spPr>
      </p:pic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14781C-D4A1-0249-B7D8-AE6046E9C69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807879" y="3683517"/>
            <a:ext cx="1188824" cy="789601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B0ABD3C8-686A-6E47-971C-19F72DB2CEBE}"/>
              </a:ext>
            </a:extLst>
          </p:cNvPr>
          <p:cNvCxnSpPr>
            <a:cxnSpLocks/>
          </p:cNvCxnSpPr>
          <p:nvPr/>
        </p:nvCxnSpPr>
        <p:spPr>
          <a:xfrm>
            <a:off x="4788024" y="4797152"/>
            <a:ext cx="1296144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F9EC8F7-E145-114D-9A64-2F44D71BE001}"/>
              </a:ext>
            </a:extLst>
          </p:cNvPr>
          <p:cNvCxnSpPr>
            <a:cxnSpLocks/>
          </p:cNvCxnSpPr>
          <p:nvPr/>
        </p:nvCxnSpPr>
        <p:spPr>
          <a:xfrm>
            <a:off x="4788024" y="5157192"/>
            <a:ext cx="1131762" cy="72008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2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円/楕円 43">
            <a:extLst>
              <a:ext uri="{FF2B5EF4-FFF2-40B4-BE49-F238E27FC236}">
                <a16:creationId xmlns:a16="http://schemas.microsoft.com/office/drawing/2014/main" id="{B4A8BFF1-0F7E-6547-B0EE-38629C26DC21}"/>
              </a:ext>
            </a:extLst>
          </p:cNvPr>
          <p:cNvSpPr/>
          <p:nvPr/>
        </p:nvSpPr>
        <p:spPr>
          <a:xfrm>
            <a:off x="6892592" y="1889986"/>
            <a:ext cx="2211024" cy="3608052"/>
          </a:xfrm>
          <a:prstGeom prst="ellipse">
            <a:avLst/>
          </a:prstGeom>
          <a:solidFill>
            <a:srgbClr val="FFC000">
              <a:alpha val="58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endParaRPr kumimoji="1" lang="en-US" altLang="ja-JP" dirty="0"/>
          </a:p>
          <a:p>
            <a:pPr algn="ctr"/>
            <a:endParaRPr lang="en-US" altLang="ja-JP" dirty="0"/>
          </a:p>
          <a:p>
            <a:pPr algn="ctr"/>
            <a:r>
              <a:rPr kumimoji="1" lang="ja-JP" altLang="en-US" sz="2800"/>
              <a:t>自治体</a:t>
            </a:r>
          </a:p>
        </p:txBody>
      </p:sp>
      <p:sp>
        <p:nvSpPr>
          <p:cNvPr id="43" name="円/楕円 42">
            <a:extLst>
              <a:ext uri="{FF2B5EF4-FFF2-40B4-BE49-F238E27FC236}">
                <a16:creationId xmlns:a16="http://schemas.microsoft.com/office/drawing/2014/main" id="{0B85B43C-19C9-E14C-B734-0EF7CE888B5B}"/>
              </a:ext>
            </a:extLst>
          </p:cNvPr>
          <p:cNvSpPr/>
          <p:nvPr/>
        </p:nvSpPr>
        <p:spPr>
          <a:xfrm>
            <a:off x="91916" y="1281288"/>
            <a:ext cx="2950575" cy="5231338"/>
          </a:xfrm>
          <a:prstGeom prst="ellipse">
            <a:avLst/>
          </a:prstGeom>
          <a:solidFill>
            <a:srgbClr val="00B050">
              <a:alpha val="58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endParaRPr lang="en-US" altLang="ja-JP" sz="1800" dirty="0"/>
          </a:p>
          <a:p>
            <a:pPr algn="ctr"/>
            <a:endParaRPr kumimoji="1" lang="en-US" altLang="ja-JP" sz="1800" dirty="0"/>
          </a:p>
          <a:p>
            <a:pPr algn="ctr"/>
            <a:r>
              <a:rPr lang="ja-JP" altLang="en-US" sz="2800"/>
              <a:t>住民</a:t>
            </a:r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86B6CD3-2EA0-6E44-83D9-C30A1A1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システム</a:t>
            </a:r>
            <a:r>
              <a:rPr kumimoji="1" lang="ja-JP" altLang="en-US"/>
              <a:t>アーキテクチャ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E3FBDD-CA5A-8344-BEBE-E756F6E6F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992" y="2117688"/>
            <a:ext cx="1152128" cy="1152128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C90464-52F0-394E-9B0D-CBCFFB1AB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6" y="3896957"/>
            <a:ext cx="1400946" cy="160108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08" y="2794000"/>
            <a:ext cx="9271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156" y="3284984"/>
            <a:ext cx="9271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62" y="3064152"/>
            <a:ext cx="1161427" cy="1161427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C851DC5-1408-7740-A5B3-E638D822F1FB}"/>
              </a:ext>
            </a:extLst>
          </p:cNvPr>
          <p:cNvSpPr/>
          <p:nvPr/>
        </p:nvSpPr>
        <p:spPr>
          <a:xfrm>
            <a:off x="1694567" y="2550946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8F05444B-068E-9747-A18B-476EDB8A4E94}"/>
              </a:ext>
            </a:extLst>
          </p:cNvPr>
          <p:cNvSpPr/>
          <p:nvPr/>
        </p:nvSpPr>
        <p:spPr>
          <a:xfrm>
            <a:off x="1934495" y="2093816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36309512-16A2-B242-A277-E72E79BB6E26}"/>
              </a:ext>
            </a:extLst>
          </p:cNvPr>
          <p:cNvSpPr/>
          <p:nvPr/>
        </p:nvSpPr>
        <p:spPr>
          <a:xfrm>
            <a:off x="1974645" y="3203637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41338C6E-0CFD-2741-A1FD-8A26EDDF3AC0}"/>
              </a:ext>
            </a:extLst>
          </p:cNvPr>
          <p:cNvSpPr/>
          <p:nvPr/>
        </p:nvSpPr>
        <p:spPr>
          <a:xfrm>
            <a:off x="1949668" y="4322762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47EF982-F8AD-6141-9BB0-FF76613224D8}"/>
              </a:ext>
            </a:extLst>
          </p:cNvPr>
          <p:cNvSpPr/>
          <p:nvPr/>
        </p:nvSpPr>
        <p:spPr>
          <a:xfrm>
            <a:off x="1728048" y="3647834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58021EC4-6386-8C46-98B8-E1CE0526008A}"/>
              </a:ext>
            </a:extLst>
          </p:cNvPr>
          <p:cNvSpPr/>
          <p:nvPr/>
        </p:nvSpPr>
        <p:spPr>
          <a:xfrm>
            <a:off x="1754780" y="4770850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CF16FE5-1417-9044-A908-00DCC4364D0C}"/>
              </a:ext>
            </a:extLst>
          </p:cNvPr>
          <p:cNvSpPr/>
          <p:nvPr/>
        </p:nvSpPr>
        <p:spPr>
          <a:xfrm>
            <a:off x="3613061" y="1523802"/>
            <a:ext cx="2327092" cy="369216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EFB20F6-9D28-8F41-94E8-19AFC84C5B2D}"/>
              </a:ext>
            </a:extLst>
          </p:cNvPr>
          <p:cNvSpPr/>
          <p:nvPr/>
        </p:nvSpPr>
        <p:spPr>
          <a:xfrm>
            <a:off x="3297747" y="2550946"/>
            <a:ext cx="649189" cy="178697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br>
              <a:rPr kumimoji="1" lang="en-US" altLang="ja-JP" dirty="0"/>
            </a:br>
            <a:r>
              <a:rPr kumimoji="1" lang="en-US" altLang="ja-JP" dirty="0"/>
              <a:t>P</a:t>
            </a:r>
            <a:br>
              <a:rPr kumimoji="1" lang="en-US" altLang="ja-JP" dirty="0"/>
            </a:br>
            <a:r>
              <a:rPr kumimoji="1" lang="en-US" altLang="ja-JP" dirty="0"/>
              <a:t>I</a:t>
            </a:r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81CAFAF4-DD6D-8C42-BA2D-52012F9B1C6F}"/>
              </a:ext>
            </a:extLst>
          </p:cNvPr>
          <p:cNvSpPr/>
          <p:nvPr/>
        </p:nvSpPr>
        <p:spPr>
          <a:xfrm>
            <a:off x="5653348" y="2552027"/>
            <a:ext cx="649189" cy="178697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A</a:t>
            </a:r>
            <a:br>
              <a:rPr kumimoji="1" lang="en-US" altLang="ja-JP" dirty="0"/>
            </a:br>
            <a:r>
              <a:rPr kumimoji="1" lang="en-US" altLang="ja-JP" dirty="0"/>
              <a:t>P</a:t>
            </a:r>
            <a:br>
              <a:rPr kumimoji="1" lang="en-US" altLang="ja-JP" dirty="0"/>
            </a:br>
            <a:r>
              <a:rPr kumimoji="1" lang="en-US" altLang="ja-JP" dirty="0"/>
              <a:t>I</a:t>
            </a:r>
            <a:endParaRPr kumimoji="1" lang="ja-JP" altLang="en-US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E6106626-5E86-1748-B30B-DD20904BD048}"/>
              </a:ext>
            </a:extLst>
          </p:cNvPr>
          <p:cNvSpPr/>
          <p:nvPr/>
        </p:nvSpPr>
        <p:spPr>
          <a:xfrm>
            <a:off x="4124867" y="4421224"/>
            <a:ext cx="1346820" cy="379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6DCAAE4-CA01-F649-ABF7-D8281C7DDE02}"/>
              </a:ext>
            </a:extLst>
          </p:cNvPr>
          <p:cNvSpPr/>
          <p:nvPr/>
        </p:nvSpPr>
        <p:spPr>
          <a:xfrm>
            <a:off x="4124867" y="2735159"/>
            <a:ext cx="1346820" cy="19018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</a:t>
            </a:r>
            <a:endParaRPr kumimoji="1" lang="ja-JP" altLang="en-US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C4906664-EE31-3049-AD11-D3DCB45D5DF9}"/>
              </a:ext>
            </a:extLst>
          </p:cNvPr>
          <p:cNvSpPr/>
          <p:nvPr/>
        </p:nvSpPr>
        <p:spPr>
          <a:xfrm>
            <a:off x="4124867" y="2545498"/>
            <a:ext cx="1346820" cy="3793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フローチャート: 代替処理 21">
            <a:extLst>
              <a:ext uri="{FF2B5EF4-FFF2-40B4-BE49-F238E27FC236}">
                <a16:creationId xmlns:a16="http://schemas.microsoft.com/office/drawing/2014/main" id="{610F43CF-D536-914C-A6B4-B1F305766CA4}"/>
              </a:ext>
            </a:extLst>
          </p:cNvPr>
          <p:cNvSpPr/>
          <p:nvPr/>
        </p:nvSpPr>
        <p:spPr>
          <a:xfrm>
            <a:off x="4320252" y="2282462"/>
            <a:ext cx="994373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Java</a:t>
            </a:r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710DB9D3-A48A-4340-B05C-4499B3F042B4}"/>
              </a:ext>
            </a:extLst>
          </p:cNvPr>
          <p:cNvSpPr txBox="1"/>
          <p:nvPr/>
        </p:nvSpPr>
        <p:spPr>
          <a:xfrm>
            <a:off x="3962877" y="1721483"/>
            <a:ext cx="1709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+mj-lt"/>
              </a:rPr>
              <a:t>SpringBoot</a:t>
            </a:r>
            <a:endParaRPr kumimoji="1" lang="ja-JP" altLang="en-US" dirty="0">
              <a:latin typeface="+mj-lt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19BB6D7-CBA7-6548-9E20-4A62A6168E66}"/>
              </a:ext>
            </a:extLst>
          </p:cNvPr>
          <p:cNvCxnSpPr>
            <a:cxnSpLocks/>
          </p:cNvCxnSpPr>
          <p:nvPr/>
        </p:nvCxnSpPr>
        <p:spPr>
          <a:xfrm>
            <a:off x="2726778" y="2393256"/>
            <a:ext cx="523899" cy="400744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73E157F-D2A3-D347-99FE-E06B871FBB1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26778" y="3444431"/>
            <a:ext cx="570969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430F082-2691-BE40-9900-E0D084F6A31A}"/>
              </a:ext>
            </a:extLst>
          </p:cNvPr>
          <p:cNvCxnSpPr>
            <a:cxnSpLocks/>
          </p:cNvCxnSpPr>
          <p:nvPr/>
        </p:nvCxnSpPr>
        <p:spPr>
          <a:xfrm flipV="1">
            <a:off x="2729891" y="4120418"/>
            <a:ext cx="465599" cy="490467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389" y="2864276"/>
            <a:ext cx="1513424" cy="1256142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2E1D1B3-9B63-E844-B78B-3D0DCCD1967E}"/>
              </a:ext>
            </a:extLst>
          </p:cNvPr>
          <p:cNvCxnSpPr>
            <a:cxnSpLocks/>
          </p:cNvCxnSpPr>
          <p:nvPr/>
        </p:nvCxnSpPr>
        <p:spPr>
          <a:xfrm flipH="1">
            <a:off x="6372200" y="3284984"/>
            <a:ext cx="86680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943F637-7067-FB40-85CC-45ECA703EE73}"/>
              </a:ext>
            </a:extLst>
          </p:cNvPr>
          <p:cNvCxnSpPr>
            <a:cxnSpLocks/>
          </p:cNvCxnSpPr>
          <p:nvPr/>
        </p:nvCxnSpPr>
        <p:spPr>
          <a:xfrm>
            <a:off x="6451959" y="3644866"/>
            <a:ext cx="78704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雲 39">
            <a:extLst>
              <a:ext uri="{FF2B5EF4-FFF2-40B4-BE49-F238E27FC236}">
                <a16:creationId xmlns:a16="http://schemas.microsoft.com/office/drawing/2014/main" id="{20F0E73C-3F5A-A847-80BA-E50B22FBBBA9}"/>
              </a:ext>
            </a:extLst>
          </p:cNvPr>
          <p:cNvSpPr/>
          <p:nvPr/>
        </p:nvSpPr>
        <p:spPr>
          <a:xfrm>
            <a:off x="2986423" y="5405631"/>
            <a:ext cx="3816424" cy="1060127"/>
          </a:xfrm>
          <a:prstGeom prst="cloud">
            <a:avLst/>
          </a:prstGeom>
          <a:solidFill>
            <a:srgbClr val="0070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Google Maps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28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実装（デモンストレーション）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62C73F-6188-FC4C-A527-D6AA6C5E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利用した技術</a:t>
            </a:r>
            <a:endParaRPr kumimoji="1" lang="en-US" altLang="ja-JP" dirty="0"/>
          </a:p>
          <a:p>
            <a:pPr lvl="1"/>
            <a:r>
              <a:rPr lang="ja-JP" altLang="en-US"/>
              <a:t>クライアントサイド：</a:t>
            </a:r>
            <a:r>
              <a:rPr lang="en-US" altLang="ja-JP" dirty="0"/>
              <a:t>HTML5,JavaScript,Bootstrap</a:t>
            </a:r>
          </a:p>
          <a:p>
            <a:pPr lvl="1"/>
            <a:r>
              <a:rPr kumimoji="1" lang="ja-JP" altLang="en-US"/>
              <a:t>サーバーサイド：</a:t>
            </a:r>
            <a:r>
              <a:rPr kumimoji="1" lang="en-US" altLang="ja-JP" dirty="0" err="1"/>
              <a:t>Java,SpringBoot,MySQL</a:t>
            </a:r>
            <a:r>
              <a:rPr kumimoji="1" lang="en-US" altLang="ja-JP" dirty="0"/>
              <a:t>,</a:t>
            </a:r>
          </a:p>
          <a:p>
            <a:pPr lvl="1"/>
            <a:r>
              <a:rPr kumimoji="1" lang="ja-JP" altLang="en-US"/>
              <a:t>地図サービス：</a:t>
            </a:r>
            <a:r>
              <a:rPr kumimoji="1" lang="en-US" altLang="ja-JP" dirty="0" err="1"/>
              <a:t>GoogleMaps</a:t>
            </a:r>
            <a:r>
              <a:rPr kumimoji="1" lang="ja-JP" altLang="en-US"/>
              <a:t> </a:t>
            </a:r>
            <a:r>
              <a:rPr kumimoji="1" lang="en-US" altLang="ja-JP" dirty="0"/>
              <a:t>JavaScript API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42" y="2859630"/>
            <a:ext cx="2752002" cy="319350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827784"/>
            <a:ext cx="3092435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F8C05-84BB-DC40-947F-A0E7A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5B8E-CB61-2042-9BF9-2CF43796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このアプリの特徴</a:t>
            </a:r>
            <a:endParaRPr kumimoji="1" lang="en-US" altLang="ja-JP" dirty="0"/>
          </a:p>
          <a:p>
            <a:pPr lvl="1"/>
            <a:r>
              <a:rPr kumimoji="1" lang="ja-JP" altLang="en-US"/>
              <a:t>チェックイン機能の実装により、職員が直接避難所を確認して状態を入力する必要なし</a:t>
            </a:r>
            <a:endParaRPr kumimoji="1" lang="en-US" altLang="ja-JP" dirty="0"/>
          </a:p>
          <a:p>
            <a:pPr lvl="1"/>
            <a:r>
              <a:rPr kumimoji="1" lang="ja-JP" altLang="en-US"/>
              <a:t>様々な機能を追加</a:t>
            </a:r>
            <a:endParaRPr kumimoji="1" lang="en-US" altLang="ja-JP" dirty="0"/>
          </a:p>
          <a:p>
            <a:pPr lvl="2"/>
            <a:r>
              <a:rPr kumimoji="1" lang="ja-JP" altLang="en-US"/>
              <a:t>チェックインしている住民が簡単に確認可能</a:t>
            </a:r>
            <a:endParaRPr kumimoji="1" lang="en-US" altLang="ja-JP" dirty="0"/>
          </a:p>
          <a:p>
            <a:pPr marL="914400" lvl="2" indent="0">
              <a:buNone/>
            </a:pPr>
            <a:r>
              <a:rPr lang="ja-JP" altLang="en-US"/>
              <a:t>　　</a:t>
            </a:r>
            <a:r>
              <a:rPr kumimoji="1" lang="ja-JP" altLang="en-US"/>
              <a:t>⇨住民の安否確認が容易に</a:t>
            </a:r>
            <a:endParaRPr kumimoji="1" lang="en-US" altLang="ja-JP" dirty="0"/>
          </a:p>
          <a:p>
            <a:pPr lvl="2"/>
            <a:r>
              <a:rPr lang="ja-JP" altLang="en-US"/>
              <a:t>私的な避難所を管理できる</a:t>
            </a:r>
            <a:endParaRPr lang="en-US" altLang="ja-JP" dirty="0"/>
          </a:p>
          <a:p>
            <a:r>
              <a:rPr lang="ja-JP" altLang="en-US"/>
              <a:t>アプリの限界</a:t>
            </a:r>
            <a:endParaRPr lang="en-US" altLang="ja-JP" dirty="0"/>
          </a:p>
          <a:p>
            <a:pPr lvl="1"/>
            <a:r>
              <a:rPr lang="ja-JP" altLang="en-US"/>
              <a:t>高齢者などアプリの使用に抵抗を持つ人がいる</a:t>
            </a:r>
            <a:endParaRPr lang="en-US" altLang="ja-JP" dirty="0"/>
          </a:p>
          <a:p>
            <a:pPr lvl="1"/>
            <a:r>
              <a:rPr lang="ja-JP" altLang="en-US"/>
              <a:t>認知されるためには？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4F3678-0F47-4446-86E5-336466A57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8791316"/>
      </p:ext>
    </p:extLst>
  </p:cSld>
  <p:clrMapOvr>
    <a:masterClrMapping/>
  </p:clrMapOvr>
</p:sld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3515</TotalTime>
  <Words>608</Words>
  <Application>Microsoft Office PowerPoint</Application>
  <PresentationFormat>画面に合わせる (4:3)</PresentationFormat>
  <Paragraphs>164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1" baseType="lpstr">
      <vt:lpstr>ＭＳ Ｐゴシック</vt:lpstr>
      <vt:lpstr>ＭＳ Ｐ明朝</vt:lpstr>
      <vt:lpstr>Osaka</vt:lpstr>
      <vt:lpstr>Arial</vt:lpstr>
      <vt:lpstr>Times</vt:lpstr>
      <vt:lpstr>Wingdings</vt:lpstr>
      <vt:lpstr>緑</vt:lpstr>
      <vt:lpstr>Development of Shelter Navigation with Considering Three Cs in the Corona Age</vt:lpstr>
      <vt:lpstr>Disaster Evacuation in Japan</vt:lpstr>
      <vt:lpstr>Actions by Local Governments</vt:lpstr>
      <vt:lpstr>Research Goal and Approach</vt:lpstr>
      <vt:lpstr>住民が利用する機能（住民ユースケース）</vt:lpstr>
      <vt:lpstr>自治体が利用する機能（自治体ユースケース）</vt:lpstr>
      <vt:lpstr>システムアーキテクチャ</vt:lpstr>
      <vt:lpstr>実装（デモンストレーション）</vt:lpstr>
      <vt:lpstr>評価</vt:lpstr>
      <vt:lpstr>Conclusion</vt:lpstr>
      <vt:lpstr>謝辞</vt:lpstr>
      <vt:lpstr> </vt:lpstr>
      <vt:lpstr>5.アプローチ</vt:lpstr>
      <vt:lpstr>6.提案手法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中村 匡秀</cp:lastModifiedBy>
  <cp:revision>50</cp:revision>
  <cp:lastPrinted>2015-02-14T18:29:24Z</cp:lastPrinted>
  <dcterms:created xsi:type="dcterms:W3CDTF">2020-09-23T14:05:07Z</dcterms:created>
  <dcterms:modified xsi:type="dcterms:W3CDTF">2020-10-01T10:58:10Z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